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1107" r:id="rId2"/>
    <p:sldId id="520" r:id="rId3"/>
    <p:sldId id="327" r:id="rId4"/>
    <p:sldId id="273" r:id="rId5"/>
    <p:sldId id="1110" r:id="rId6"/>
    <p:sldId id="1109"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5879" autoAdjust="0"/>
  </p:normalViewPr>
  <p:slideViewPr>
    <p:cSldViewPr snapToGrid="0">
      <p:cViewPr varScale="1">
        <p:scale>
          <a:sx n="99" d="100"/>
          <a:sy n="99" d="100"/>
        </p:scale>
        <p:origin x="912" y="90"/>
      </p:cViewPr>
      <p:guideLst/>
    </p:cSldViewPr>
  </p:slideViewPr>
  <p:notesTextViewPr>
    <p:cViewPr>
      <p:scale>
        <a:sx n="1" d="1"/>
        <a:sy n="1" d="1"/>
      </p:scale>
      <p:origin x="0" y="0"/>
    </p:cViewPr>
  </p:notesTextViewPr>
  <p:notesViewPr>
    <p:cSldViewPr snapToGrid="0">
      <p:cViewPr varScale="1">
        <p:scale>
          <a:sx n="84" d="100"/>
          <a:sy n="84" d="100"/>
        </p:scale>
        <p:origin x="23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61F6E-455C-417B-9050-E15A86D68C17}" type="datetimeFigureOut">
              <a:rPr lang="de-CH" smtClean="0"/>
              <a:t>21.09.2023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C7BE3-6AE6-481C-8B2A-A8A9723C170D}" type="slidenum">
              <a:rPr lang="de-CH" smtClean="0"/>
              <a:t>‹Nr.›</a:t>
            </a:fld>
            <a:endParaRPr lang="de-CH"/>
          </a:p>
        </p:txBody>
      </p:sp>
    </p:spTree>
    <p:extLst>
      <p:ext uri="{BB962C8B-B14F-4D97-AF65-F5344CB8AC3E}">
        <p14:creationId xmlns:p14="http://schemas.microsoft.com/office/powerpoint/2010/main" val="314790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noProof="0" dirty="0"/>
              <a:t>Das </a:t>
            </a:r>
            <a:r>
              <a:rPr lang="de-CH" noProof="0" dirty="0" err="1"/>
              <a:t>Walga</a:t>
            </a:r>
            <a:r>
              <a:rPr lang="de-CH" noProof="0" dirty="0"/>
              <a:t>-Gesundheitszentrum wurde 1986 ins Leben gerufen. Zuvor hatten Christen in dieser Region zu Gott um Hilfe gefleht, den die gesundheitliche Lage war katastrophal. Es gab kaum medizinische Versorgung, viele Menschen starben an Malaria und anderen Infektionskrankheiten.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F139E-4E9E-4793-8183-933B6D3E8C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37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noProof="0" dirty="0">
                <a:solidFill>
                  <a:schemeClr val="tx1"/>
                </a:solidFill>
                <a:effectLst/>
                <a:latin typeface="+mn-lt"/>
                <a:ea typeface="+mn-ea"/>
                <a:cs typeface="+mn-cs"/>
              </a:rPr>
              <a:t>Rasch wurde erkannt, dass sauberes Trinkwasser ein Schlüssel ist, um viel Leid zu verhindern. So wurden überall in der Region Brunnen gebaut. Die Mitarbeiterinnen und Mitarbeiter erzählten den Menschen aber auch vom Lebenswasser, das sie bei Jesus Christus finden.</a:t>
            </a:r>
          </a:p>
        </p:txBody>
      </p:sp>
      <p:sp>
        <p:nvSpPr>
          <p:cNvPr id="4" name="Foliennummernplatzhalter 3"/>
          <p:cNvSpPr>
            <a:spLocks noGrp="1"/>
          </p:cNvSpPr>
          <p:nvPr>
            <p:ph type="sldNum" sz="quarter" idx="5"/>
          </p:nvPr>
        </p:nvSpPr>
        <p:spPr/>
        <p:txBody>
          <a:bodyPr/>
          <a:lstStyle/>
          <a:p>
            <a:fld id="{CA7CE10D-61C5-4894-8E1A-9331F21EE1B4}" type="slidenum">
              <a:rPr lang="de-CH" smtClean="0"/>
              <a:t>2</a:t>
            </a:fld>
            <a:endParaRPr lang="de-CH"/>
          </a:p>
        </p:txBody>
      </p:sp>
    </p:spTree>
    <p:extLst>
      <p:ext uri="{BB962C8B-B14F-4D97-AF65-F5344CB8AC3E}">
        <p14:creationId xmlns:p14="http://schemas.microsoft.com/office/powerpoint/2010/main" val="175818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a:t>
            </a:r>
            <a:r>
              <a:rPr lang="de-CH" dirty="0" err="1"/>
              <a:t>Walga</a:t>
            </a:r>
            <a:r>
              <a:rPr lang="de-CH" dirty="0"/>
              <a:t>-Gesundheitszentrum ist das ganze Jahr über rund um die Uhr für die Menschen da. Die meisten leben als Selbstversorger von der Landwirtschaft. Schnell kann eine Krankheit zur existenziellen Bedrohung werden. Deshalb ist eine gute Gesundheitsversorgung so wichtig.</a:t>
            </a:r>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1212B-BB75-44D2-A4AC-F20BB8CF78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27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noProof="0" dirty="0">
                <a:solidFill>
                  <a:schemeClr val="tx1"/>
                </a:solidFill>
                <a:effectLst/>
                <a:latin typeface="+mn-lt"/>
                <a:ea typeface="+mn-ea"/>
                <a:cs typeface="+mn-cs"/>
              </a:rPr>
              <a:t>Zum </a:t>
            </a:r>
            <a:r>
              <a:rPr lang="de-CH" sz="1200" kern="1200" noProof="0" dirty="0" err="1">
                <a:solidFill>
                  <a:schemeClr val="tx1"/>
                </a:solidFill>
                <a:effectLst/>
                <a:latin typeface="+mn-lt"/>
                <a:ea typeface="+mn-ea"/>
                <a:cs typeface="+mn-cs"/>
              </a:rPr>
              <a:t>Walga</a:t>
            </a:r>
            <a:r>
              <a:rPr lang="de-CH" sz="1200" kern="1200" noProof="0" dirty="0">
                <a:solidFill>
                  <a:schemeClr val="tx1"/>
                </a:solidFill>
                <a:effectLst/>
                <a:latin typeface="+mn-lt"/>
                <a:ea typeface="+mn-ea"/>
                <a:cs typeface="+mn-cs"/>
              </a:rPr>
              <a:t>-Gesundheitszentrum gehört auch eine Geburtsabteilung, in der werdende Mütter liebevoll und professionell betreut werden. Als die Arbeit 1986 begann, gab es in der Region keine ausgebildeten Hebammen: Heute steht ein ganzes Team im Einsatz, um die mehr als 700 Geburten pro Jahr abzudecken.</a:t>
            </a:r>
            <a:endParaRPr lang="de-CH" noProof="0" dirty="0"/>
          </a:p>
        </p:txBody>
      </p:sp>
      <p:sp>
        <p:nvSpPr>
          <p:cNvPr id="4" name="Foliennummernplatzhalter 3"/>
          <p:cNvSpPr>
            <a:spLocks noGrp="1"/>
          </p:cNvSpPr>
          <p:nvPr>
            <p:ph type="sldNum" sz="quarter" idx="5"/>
          </p:nvPr>
        </p:nvSpPr>
        <p:spPr/>
        <p:txBody>
          <a:bodyPr/>
          <a:lstStyle/>
          <a:p>
            <a:fld id="{CA7CE10D-61C5-4894-8E1A-9331F21EE1B4}" type="slidenum">
              <a:rPr lang="de-CH" smtClean="0"/>
              <a:t>4</a:t>
            </a:fld>
            <a:endParaRPr lang="de-CH"/>
          </a:p>
        </p:txBody>
      </p:sp>
    </p:spTree>
    <p:extLst>
      <p:ext uri="{BB962C8B-B14F-4D97-AF65-F5344CB8AC3E}">
        <p14:creationId xmlns:p14="http://schemas.microsoft.com/office/powerpoint/2010/main" val="71898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noProof="0" dirty="0">
                <a:solidFill>
                  <a:schemeClr val="tx1"/>
                </a:solidFill>
                <a:effectLst/>
                <a:latin typeface="+mn-lt"/>
                <a:ea typeface="+mn-ea"/>
                <a:cs typeface="+mn-cs"/>
              </a:rPr>
              <a:t>Diese Schulkinder aus einem Dorf in der Nähe des </a:t>
            </a:r>
            <a:r>
              <a:rPr lang="de-CH" sz="1200" kern="1200" noProof="0" dirty="0" err="1">
                <a:solidFill>
                  <a:schemeClr val="tx1"/>
                </a:solidFill>
                <a:effectLst/>
                <a:latin typeface="+mn-lt"/>
                <a:ea typeface="+mn-ea"/>
                <a:cs typeface="+mn-cs"/>
              </a:rPr>
              <a:t>Walga</a:t>
            </a:r>
            <a:r>
              <a:rPr lang="de-CH" sz="1200" kern="1200" noProof="0" dirty="0">
                <a:solidFill>
                  <a:schemeClr val="tx1"/>
                </a:solidFill>
                <a:effectLst/>
                <a:latin typeface="+mn-lt"/>
                <a:ea typeface="+mn-ea"/>
                <a:cs typeface="+mn-cs"/>
              </a:rPr>
              <a:t>-Gesundheitszentrums haben dank Spenden der Schweiz Zugang zu sauberen Sanitäranlagen.</a:t>
            </a:r>
            <a:endParaRPr lang="de-CH" noProof="0" dirty="0"/>
          </a:p>
        </p:txBody>
      </p:sp>
      <p:sp>
        <p:nvSpPr>
          <p:cNvPr id="4" name="Foliennummernplatzhalter 3"/>
          <p:cNvSpPr>
            <a:spLocks noGrp="1"/>
          </p:cNvSpPr>
          <p:nvPr>
            <p:ph type="sldNum" sz="quarter" idx="5"/>
          </p:nvPr>
        </p:nvSpPr>
        <p:spPr/>
        <p:txBody>
          <a:bodyPr/>
          <a:lstStyle/>
          <a:p>
            <a:fld id="{CA7CE10D-61C5-4894-8E1A-9331F21EE1B4}" type="slidenum">
              <a:rPr lang="de-CH" smtClean="0"/>
              <a:t>5</a:t>
            </a:fld>
            <a:endParaRPr lang="de-CH"/>
          </a:p>
        </p:txBody>
      </p:sp>
    </p:spTree>
    <p:extLst>
      <p:ext uri="{BB962C8B-B14F-4D97-AF65-F5344CB8AC3E}">
        <p14:creationId xmlns:p14="http://schemas.microsoft.com/office/powerpoint/2010/main" val="250656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Mission am Nil ist in sechs Ländern aktiv. Mit unseren Projekten möchten wir den Ärmsten der Armen helfen. Solchen, die sonst keine Chance hätten, für sich selber zu sorgen und ein sinnerfülltes Leben in Würde zu führen. Zum Beispiel Menschen im Osten Kongos, auf der Karte violett eingefärbt. Das </a:t>
            </a:r>
            <a:r>
              <a:rPr lang="de-CH" dirty="0" err="1"/>
              <a:t>Panzi</a:t>
            </a:r>
            <a:r>
              <a:rPr lang="de-CH" dirty="0"/>
              <a:t>-Zentrum liegt ganz im Osten des Landes am </a:t>
            </a:r>
            <a:r>
              <a:rPr lang="de-CH" dirty="0" err="1"/>
              <a:t>Kivusee</a:t>
            </a:r>
            <a:r>
              <a:rPr lang="de-CH" dirty="0"/>
              <a:t> (roter Kreis).</a:t>
            </a:r>
          </a:p>
          <a:p>
            <a:endParaRPr lang="de-CH" dirty="0"/>
          </a:p>
        </p:txBody>
      </p:sp>
      <p:sp>
        <p:nvSpPr>
          <p:cNvPr id="4" name="Foliennummernplatzhalter 3"/>
          <p:cNvSpPr>
            <a:spLocks noGrp="1"/>
          </p:cNvSpPr>
          <p:nvPr>
            <p:ph type="sldNum" sz="quarter" idx="5"/>
          </p:nvPr>
        </p:nvSpPr>
        <p:spPr/>
        <p:txBody>
          <a:bodyPr/>
          <a:lstStyle/>
          <a:p>
            <a:fld id="{8EC28E28-8B3E-4850-B2EF-FFA9460AF487}" type="slidenum">
              <a:rPr lang="de-CH" smtClean="0"/>
              <a:t>6</a:t>
            </a:fld>
            <a:endParaRPr lang="de-CH"/>
          </a:p>
        </p:txBody>
      </p:sp>
    </p:spTree>
    <p:extLst>
      <p:ext uri="{BB962C8B-B14F-4D97-AF65-F5344CB8AC3E}">
        <p14:creationId xmlns:p14="http://schemas.microsoft.com/office/powerpoint/2010/main" val="92121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CD63C-1774-4FC9-AC0D-6FC09CD3FAF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00898A5-F903-4D24-8F3F-AFDC9A3B6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C95F612-1784-4B70-97C5-54D207BB7466}"/>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5" name="Fußzeilenplatzhalter 4">
            <a:extLst>
              <a:ext uri="{FF2B5EF4-FFF2-40B4-BE49-F238E27FC236}">
                <a16:creationId xmlns:a16="http://schemas.microsoft.com/office/drawing/2014/main" id="{63058141-804A-449D-ADFA-6266E63F1C6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BA39EB8-F3FC-4C88-A918-A1480AEF69DE}"/>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145327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36F59-3137-4B71-A323-ED7153380524}"/>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90DF348F-8D18-4B83-9C60-4E96360DD00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0808CED-4EDB-48FC-8D35-C4A317572651}"/>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5" name="Fußzeilenplatzhalter 4">
            <a:extLst>
              <a:ext uri="{FF2B5EF4-FFF2-40B4-BE49-F238E27FC236}">
                <a16:creationId xmlns:a16="http://schemas.microsoft.com/office/drawing/2014/main" id="{E730A60B-5874-4080-8C78-93E1EF8461B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71136BF-A0A9-46DD-A680-C9AE766AB707}"/>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93208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372003C-F3B5-4DE5-BCA5-858B1117BB6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A62A871A-6314-4546-BD36-D6416C54790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0C7CDC9-C5A0-4CA7-AD68-8A51A7EB2DF2}"/>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5" name="Fußzeilenplatzhalter 4">
            <a:extLst>
              <a:ext uri="{FF2B5EF4-FFF2-40B4-BE49-F238E27FC236}">
                <a16:creationId xmlns:a16="http://schemas.microsoft.com/office/drawing/2014/main" id="{C098B614-A516-4D91-94F8-296317F9839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ADC75DEE-B447-43A6-9461-158BFAEB43A4}"/>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238269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bschnitts-&#10;überschri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51858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EA5C2-B50C-459B-94FB-E08D06FCBB0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1059066-74DC-4A99-8315-8CBA1900D4B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54BB482-E669-4F53-B691-0C675660A2DC}"/>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5" name="Fußzeilenplatzhalter 4">
            <a:extLst>
              <a:ext uri="{FF2B5EF4-FFF2-40B4-BE49-F238E27FC236}">
                <a16:creationId xmlns:a16="http://schemas.microsoft.com/office/drawing/2014/main" id="{C05F2886-1743-49C8-ADC4-2ED04AF9333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72F8157-3A1B-499F-8F4E-086842395E76}"/>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48012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00F09-F609-4D2B-8DAE-595ECAAF452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D5CE104-B19C-4424-A788-6FBC52CFE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0118C28-63F1-46C2-A147-333093C5AAE7}"/>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5" name="Fußzeilenplatzhalter 4">
            <a:extLst>
              <a:ext uri="{FF2B5EF4-FFF2-40B4-BE49-F238E27FC236}">
                <a16:creationId xmlns:a16="http://schemas.microsoft.com/office/drawing/2014/main" id="{E705473C-5F98-4C53-9603-C3C40058721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49A6064-E3D2-4BF7-BD2E-11973762FDF2}"/>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69952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18FB4-2159-4A45-AD1E-D6977D6AB03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DBA0F65-D5CB-4755-A99D-E9D4A5F2523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C8D5D48-7D21-4A2D-B2A2-B2101DE681C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3D82129E-343C-4B7F-8C2C-9E53B0D7C647}"/>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6" name="Fußzeilenplatzhalter 5">
            <a:extLst>
              <a:ext uri="{FF2B5EF4-FFF2-40B4-BE49-F238E27FC236}">
                <a16:creationId xmlns:a16="http://schemas.microsoft.com/office/drawing/2014/main" id="{4D7688AF-2A33-44F8-B44E-8E3AAAF1EF3B}"/>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33BB900-0675-404A-86A2-5F2302C95D4B}"/>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194732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D9AE3-3734-444B-9780-415EE5BBA6F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A01EE38-4604-4FBD-9D70-B92B9F77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8C211F-E20B-4153-93C2-410BF26614F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3E1E362-112E-4978-BCE7-16FF57C0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F0FE692-EDD5-49A9-8519-29410CAB5ED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F80FA77-8290-41AA-8CD3-B06887CAEBFC}"/>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8" name="Fußzeilenplatzhalter 7">
            <a:extLst>
              <a:ext uri="{FF2B5EF4-FFF2-40B4-BE49-F238E27FC236}">
                <a16:creationId xmlns:a16="http://schemas.microsoft.com/office/drawing/2014/main" id="{31D65276-974A-482B-9F9F-767D998920E2}"/>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FB2FB46E-FF59-4673-B9BC-FA8E7CA141C7}"/>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618607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D172B9-9BFC-4DBC-BEB3-09C2881FCCD0}"/>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84A3116-9C42-47C8-B210-2735F0AB2C98}"/>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4" name="Fußzeilenplatzhalter 3">
            <a:extLst>
              <a:ext uri="{FF2B5EF4-FFF2-40B4-BE49-F238E27FC236}">
                <a16:creationId xmlns:a16="http://schemas.microsoft.com/office/drawing/2014/main" id="{035002AF-CB5A-418E-B5CF-4198A7351B10}"/>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B5ADCEE7-DD7D-467F-AE9A-1244115E3843}"/>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217499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5C070CF-5578-49FA-9432-927A2150315F}"/>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3" name="Fußzeilenplatzhalter 2">
            <a:extLst>
              <a:ext uri="{FF2B5EF4-FFF2-40B4-BE49-F238E27FC236}">
                <a16:creationId xmlns:a16="http://schemas.microsoft.com/office/drawing/2014/main" id="{21E26E77-2199-4679-91E8-A865D993AB97}"/>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36AEF42C-3B80-44BC-9392-D7F73735757E}"/>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191859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47D91-8603-409A-A6F1-EC059E4DE6D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6C8F323-F558-44C6-9C97-92BEB8C86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B975789B-B9C0-408D-A6CD-1C4670551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104009-7E99-4C73-BBC8-9C385B4C7CEE}"/>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6" name="Fußzeilenplatzhalter 5">
            <a:extLst>
              <a:ext uri="{FF2B5EF4-FFF2-40B4-BE49-F238E27FC236}">
                <a16:creationId xmlns:a16="http://schemas.microsoft.com/office/drawing/2014/main" id="{AE991F1E-9044-42CC-80AE-A67087376E0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DA33B32-EEF7-4C40-9B5B-C6713B87FCE5}"/>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88351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5E777-9345-49BD-B83F-E0E89F5C2FE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7E557826-8D20-4E8E-9FD0-5D147A9099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AF417AAE-96E6-4B95-B547-24B48CA50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34E29DB-FEAF-4CDF-AFCF-324C53D1659A}"/>
              </a:ext>
            </a:extLst>
          </p:cNvPr>
          <p:cNvSpPr>
            <a:spLocks noGrp="1"/>
          </p:cNvSpPr>
          <p:nvPr>
            <p:ph type="dt" sz="half" idx="10"/>
          </p:nvPr>
        </p:nvSpPr>
        <p:spPr/>
        <p:txBody>
          <a:bodyPr/>
          <a:lstStyle/>
          <a:p>
            <a:fld id="{6BCEE6A3-A1CD-4C3F-A255-4A943268E732}" type="datetimeFigureOut">
              <a:rPr lang="de-CH" smtClean="0"/>
              <a:t>21.09.2023</a:t>
            </a:fld>
            <a:endParaRPr lang="de-CH"/>
          </a:p>
        </p:txBody>
      </p:sp>
      <p:sp>
        <p:nvSpPr>
          <p:cNvPr id="6" name="Fußzeilenplatzhalter 5">
            <a:extLst>
              <a:ext uri="{FF2B5EF4-FFF2-40B4-BE49-F238E27FC236}">
                <a16:creationId xmlns:a16="http://schemas.microsoft.com/office/drawing/2014/main" id="{5BB731B4-21F9-4217-A1B7-A48F7057E65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45A91DB-5673-4360-A2BA-B33B9805E7EE}"/>
              </a:ext>
            </a:extLst>
          </p:cNvPr>
          <p:cNvSpPr>
            <a:spLocks noGrp="1"/>
          </p:cNvSpPr>
          <p:nvPr>
            <p:ph type="sldNum" sz="quarter" idx="12"/>
          </p:nvPr>
        </p:nvSpPr>
        <p:spPr/>
        <p:txBody>
          <a:bodyPr/>
          <a:lstStyle/>
          <a:p>
            <a:fld id="{FBF1BC4C-D96C-4310-A6CB-C3C620207CA3}" type="slidenum">
              <a:rPr lang="de-CH" smtClean="0"/>
              <a:t>‹Nr.›</a:t>
            </a:fld>
            <a:endParaRPr lang="de-CH"/>
          </a:p>
        </p:txBody>
      </p:sp>
    </p:spTree>
    <p:extLst>
      <p:ext uri="{BB962C8B-B14F-4D97-AF65-F5344CB8AC3E}">
        <p14:creationId xmlns:p14="http://schemas.microsoft.com/office/powerpoint/2010/main" val="116569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28F4800-80E9-403E-9FC4-A574CDCA6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93129008-9D29-40A0-AF63-A5803A1A6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51E5A39-A958-44A8-9CB2-63533CD42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EE6A3-A1CD-4C3F-A255-4A943268E732}" type="datetimeFigureOut">
              <a:rPr lang="de-CH" smtClean="0"/>
              <a:t>21.09.2023</a:t>
            </a:fld>
            <a:endParaRPr lang="de-CH"/>
          </a:p>
        </p:txBody>
      </p:sp>
      <p:sp>
        <p:nvSpPr>
          <p:cNvPr id="5" name="Fußzeilenplatzhalter 4">
            <a:extLst>
              <a:ext uri="{FF2B5EF4-FFF2-40B4-BE49-F238E27FC236}">
                <a16:creationId xmlns:a16="http://schemas.microsoft.com/office/drawing/2014/main" id="{D7CBED15-98C5-4C2E-94CE-524B77643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7675112D-C01D-4953-9144-7BF0C28D6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1BC4C-D96C-4310-A6CB-C3C620207CA3}" type="slidenum">
              <a:rPr lang="de-CH" smtClean="0"/>
              <a:t>‹Nr.›</a:t>
            </a:fld>
            <a:endParaRPr lang="de-CH"/>
          </a:p>
        </p:txBody>
      </p:sp>
    </p:spTree>
    <p:extLst>
      <p:ext uri="{BB962C8B-B14F-4D97-AF65-F5344CB8AC3E}">
        <p14:creationId xmlns:p14="http://schemas.microsoft.com/office/powerpoint/2010/main" val="147773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8591" y="246851"/>
            <a:ext cx="10494197" cy="1631216"/>
          </a:xfrm>
          <a:prstGeom prst="rect">
            <a:avLst/>
          </a:prstGeom>
          <a:noFill/>
        </p:spPr>
        <p:txBody>
          <a:bodyPr wrap="square" rtlCol="0">
            <a:spAutoFit/>
          </a:bodyPr>
          <a:lstStyle/>
          <a:p>
            <a:pPr marL="3586163" marR="0" lvl="0" indent="-3586163" algn="l" defTabSz="914400" rtl="0" eaLnBrk="1" fontAlgn="auto" latinLnBrk="0" hangingPunct="1">
              <a:lnSpc>
                <a:spcPct val="100000"/>
              </a:lnSpc>
              <a:spcBef>
                <a:spcPts val="0"/>
              </a:spcBef>
              <a:spcAft>
                <a:spcPts val="0"/>
              </a:spcAft>
              <a:buClrTx/>
              <a:buSzTx/>
              <a:buFontTx/>
              <a:buNone/>
              <a:tabLst>
                <a:tab pos="3586163" algn="l"/>
              </a:tabLst>
              <a:defRPr/>
            </a:pPr>
            <a:r>
              <a:rPr kumimoji="0" lang="de-CH" sz="2400" b="1" i="0" u="none" strike="noStrike" kern="1200" cap="none" spc="0" normalizeH="0" baseline="0" noProof="0" dirty="0">
                <a:ln>
                  <a:noFill/>
                </a:ln>
                <a:solidFill>
                  <a:schemeClr val="bg1"/>
                </a:solidFill>
                <a:effectLst/>
                <a:uLnTx/>
                <a:uFillTx/>
                <a:latin typeface="Architects Daughter" pitchFamily="2" charset="0"/>
              </a:rPr>
              <a:t>Hoffnung für Menschen am Nil</a:t>
            </a:r>
          </a:p>
          <a:p>
            <a:pPr marL="3586163" marR="0" lvl="0" indent="-3586163" algn="l" defTabSz="914400" rtl="0" eaLnBrk="1" fontAlgn="auto" latinLnBrk="0" hangingPunct="1">
              <a:lnSpc>
                <a:spcPct val="100000"/>
              </a:lnSpc>
              <a:spcBef>
                <a:spcPts val="0"/>
              </a:spcBef>
              <a:spcAft>
                <a:spcPts val="0"/>
              </a:spcAft>
              <a:buClrTx/>
              <a:buSzTx/>
              <a:buFontTx/>
              <a:buNone/>
              <a:tabLst>
                <a:tab pos="3586163" algn="l"/>
              </a:tabLst>
              <a:defRPr/>
            </a:pPr>
            <a:endParaRPr kumimoji="0" lang="de-CH" sz="16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586163" marR="0" lvl="0" indent="-3586163" algn="l" defTabSz="914400" rtl="0" eaLnBrk="1" fontAlgn="auto" latinLnBrk="0" hangingPunct="1">
              <a:lnSpc>
                <a:spcPct val="100000"/>
              </a:lnSpc>
              <a:spcBef>
                <a:spcPts val="0"/>
              </a:spcBef>
              <a:spcAft>
                <a:spcPts val="0"/>
              </a:spcAft>
              <a:buClrTx/>
              <a:buSzTx/>
              <a:buFontTx/>
              <a:buNone/>
              <a:tabLst>
                <a:tab pos="3586163" algn="l"/>
              </a:tabLst>
              <a:defRPr/>
            </a:pPr>
            <a:r>
              <a:rPr kumimoji="0" lang="de-CH" sz="6000" b="1" i="0" u="none" strike="noStrike" kern="1200" cap="none" spc="0" normalizeH="0" baseline="0" noProof="0" dirty="0" err="1">
                <a:ln>
                  <a:noFill/>
                </a:ln>
                <a:solidFill>
                  <a:schemeClr val="bg1"/>
                </a:solidFill>
                <a:effectLst/>
                <a:uLnTx/>
                <a:uFillTx/>
                <a:latin typeface="Bahnschrift SemiBold" panose="020B0502040204020203" pitchFamily="34" charset="0"/>
              </a:rPr>
              <a:t>Walga-Gesundheitsszentrum</a:t>
            </a:r>
            <a:endParaRPr kumimoji="0" lang="de-CH" sz="6000" b="0" i="1" u="none" strike="noStrike" kern="1200" cap="none" spc="0" normalizeH="0" baseline="0" noProof="0" dirty="0">
              <a:ln>
                <a:noFill/>
              </a:ln>
              <a:solidFill>
                <a:srgbClr val="284D95"/>
              </a:solidFill>
              <a:effectLst/>
              <a:uLnTx/>
              <a:uFillTx/>
              <a:latin typeface="Calibri" panose="020F0502020204030204"/>
              <a:ea typeface="+mn-ea"/>
              <a:cs typeface="+mn-cs"/>
            </a:endParaRPr>
          </a:p>
        </p:txBody>
      </p:sp>
      <p:pic>
        <p:nvPicPr>
          <p:cNvPr id="3" name="Grafik 2"/>
          <p:cNvPicPr>
            <a:picLocks noChangeAspect="1"/>
          </p:cNvPicPr>
          <p:nvPr/>
        </p:nvPicPr>
        <p:blipFill>
          <a:blip r:embed="rId3"/>
          <a:stretch>
            <a:fillRect/>
          </a:stretch>
        </p:blipFill>
        <p:spPr>
          <a:xfrm>
            <a:off x="-133400" y="8275927"/>
            <a:ext cx="3953427" cy="2353003"/>
          </a:xfrm>
          <a:prstGeom prst="rect">
            <a:avLst/>
          </a:prstGeom>
        </p:spPr>
      </p:pic>
      <p:pic>
        <p:nvPicPr>
          <p:cNvPr id="7" name="Picture 2" descr="R:\Vorlagen\Logo\1 Logo MN\01- Logos HPZ 7-13\MN_Logo_hellblau-blau\MN_Logo-hellbl-bl.png">
            <a:extLst>
              <a:ext uri="{FF2B5EF4-FFF2-40B4-BE49-F238E27FC236}">
                <a16:creationId xmlns:a16="http://schemas.microsoft.com/office/drawing/2014/main" id="{858CBB54-4F79-49EF-8695-48D83E1C30B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2626" y="5711077"/>
            <a:ext cx="646895" cy="8717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62CFF909-BF24-4BFA-947D-E8BF05F69D54}"/>
              </a:ext>
            </a:extLst>
          </p:cNvPr>
          <p:cNvSpPr/>
          <p:nvPr/>
        </p:nvSpPr>
        <p:spPr>
          <a:xfrm>
            <a:off x="7016817" y="2081061"/>
            <a:ext cx="5005137" cy="2554545"/>
          </a:xfrm>
          <a:prstGeom prst="rect">
            <a:avLst/>
          </a:prstGeom>
        </p:spPr>
        <p:txBody>
          <a:bodyPr wrap="square">
            <a:spAutoFit/>
          </a:bodyPr>
          <a:lstStyle/>
          <a:p>
            <a:r>
              <a:rPr lang="de-CH" sz="3200" dirty="0">
                <a:solidFill>
                  <a:schemeClr val="bg1"/>
                </a:solidFill>
                <a:latin typeface="Bahnschrift Light SemiCondensed" panose="020B0502040204020203" pitchFamily="34" charset="0"/>
              </a:rPr>
              <a:t>Fitte, Äthiopien</a:t>
            </a:r>
            <a:br>
              <a:rPr lang="de-CH" sz="3200" dirty="0">
                <a:solidFill>
                  <a:schemeClr val="bg1"/>
                </a:solidFill>
                <a:latin typeface="Bahnschrift Light SemiCondensed" panose="020B0502040204020203" pitchFamily="34" charset="0"/>
              </a:rPr>
            </a:br>
            <a:r>
              <a:rPr lang="de-CH" sz="3200" dirty="0">
                <a:solidFill>
                  <a:schemeClr val="bg1"/>
                </a:solidFill>
                <a:latin typeface="Bahnschrift Light SemiCondensed" panose="020B0502040204020203" pitchFamily="34" charset="0"/>
              </a:rPr>
              <a:t>seit 1986</a:t>
            </a:r>
          </a:p>
          <a:p>
            <a:endParaRPr lang="de-CH" sz="3200" dirty="0">
              <a:solidFill>
                <a:schemeClr val="bg1"/>
              </a:solidFill>
              <a:latin typeface="Bahnschrift Light SemiCondensed" panose="020B0502040204020203" pitchFamily="34" charset="0"/>
            </a:endParaRPr>
          </a:p>
          <a:p>
            <a:r>
              <a:rPr lang="de-CH" sz="3200" dirty="0">
                <a:solidFill>
                  <a:schemeClr val="bg1"/>
                </a:solidFill>
                <a:latin typeface="Bahnschrift Light SemiCondensed" panose="020B0502040204020203" pitchFamily="34" charset="0"/>
              </a:rPr>
              <a:t>Basis-Gesundheitsversorgung in einer ländlichen Region</a:t>
            </a:r>
          </a:p>
        </p:txBody>
      </p:sp>
      <p:sp>
        <p:nvSpPr>
          <p:cNvPr id="10" name="Titel 1">
            <a:extLst>
              <a:ext uri="{FF2B5EF4-FFF2-40B4-BE49-F238E27FC236}">
                <a16:creationId xmlns:a16="http://schemas.microsoft.com/office/drawing/2014/main" id="{FCFDC0F0-CCC7-421B-B65C-E7D4E779696E}"/>
              </a:ext>
            </a:extLst>
          </p:cNvPr>
          <p:cNvSpPr txBox="1">
            <a:spLocks/>
          </p:cNvSpPr>
          <p:nvPr/>
        </p:nvSpPr>
        <p:spPr>
          <a:xfrm>
            <a:off x="8348081" y="6192692"/>
            <a:ext cx="3600400" cy="51523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4400" b="1" i="0" u="none" strike="noStrike" kern="1200" cap="none" spc="0" normalizeH="0" baseline="0" noProof="0" dirty="0">
                <a:ln>
                  <a:noFill/>
                </a:ln>
                <a:solidFill>
                  <a:schemeClr val="bg1"/>
                </a:solidFill>
                <a:effectLst/>
                <a:uLnTx/>
                <a:uFillTx/>
                <a:latin typeface="Bahnschrift SemiBold" panose="020B0502040204020203" pitchFamily="34" charset="0"/>
              </a:rPr>
              <a:t>Mission am Nil International</a:t>
            </a:r>
            <a:br>
              <a:rPr kumimoji="0" lang="de-CH" sz="4400" b="1" i="0" u="none" strike="noStrike" kern="1200" cap="none" spc="0" normalizeH="0" baseline="0" noProof="0" dirty="0">
                <a:ln>
                  <a:noFill/>
                </a:ln>
                <a:solidFill>
                  <a:schemeClr val="bg1"/>
                </a:solidFill>
                <a:effectLst/>
                <a:uLnTx/>
                <a:uFillTx/>
                <a:latin typeface="Calibri Light" panose="020F0302020204030204"/>
                <a:ea typeface="+mj-ea"/>
                <a:cs typeface="+mj-cs"/>
              </a:rPr>
            </a:br>
            <a:r>
              <a:rPr lang="de-CH" sz="2700" dirty="0">
                <a:solidFill>
                  <a:schemeClr val="bg1"/>
                </a:solidFill>
                <a:latin typeface="Bahnschrift" panose="020B0502040204020203" pitchFamily="34" charset="0"/>
              </a:rPr>
              <a:t>www.mn-international.org</a:t>
            </a:r>
            <a:endParaRPr kumimoji="0" lang="de-CH" sz="2700" b="1" i="0" u="none" strike="noStrike" kern="1200" cap="none" spc="0" normalizeH="0" baseline="0" noProof="0" dirty="0">
              <a:ln>
                <a:noFill/>
              </a:ln>
              <a:solidFill>
                <a:schemeClr val="bg1"/>
              </a:solidFill>
              <a:effectLst/>
              <a:uLnTx/>
              <a:uFillTx/>
              <a:latin typeface="Bahnschrift" panose="020B0502040204020203" pitchFamily="34" charset="0"/>
            </a:endParaRPr>
          </a:p>
        </p:txBody>
      </p:sp>
      <p:pic>
        <p:nvPicPr>
          <p:cNvPr id="4" name="Grafik 3">
            <a:extLst>
              <a:ext uri="{FF2B5EF4-FFF2-40B4-BE49-F238E27FC236}">
                <a16:creationId xmlns:a16="http://schemas.microsoft.com/office/drawing/2014/main" id="{DB0DD88A-BCA0-477D-AD3B-223A22B86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62" y="2218162"/>
            <a:ext cx="6285698" cy="4190465"/>
          </a:xfrm>
          <a:prstGeom prst="rect">
            <a:avLst/>
          </a:prstGeom>
        </p:spPr>
      </p:pic>
    </p:spTree>
    <p:extLst>
      <p:ext uri="{BB962C8B-B14F-4D97-AF65-F5344CB8AC3E}">
        <p14:creationId xmlns:p14="http://schemas.microsoft.com/office/powerpoint/2010/main" val="269079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8"/>
            </p:par>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D74DEE4-3CFC-458B-96DD-96DB81C45437}"/>
              </a:ext>
            </a:extLst>
          </p:cNvPr>
          <p:cNvPicPr>
            <a:picLocks noChangeAspect="1"/>
          </p:cNvPicPr>
          <p:nvPr/>
        </p:nvPicPr>
        <p:blipFill rotWithShape="1">
          <a:blip r:embed="rId3">
            <a:extLst>
              <a:ext uri="{28A0092B-C50C-407E-A947-70E740481C1C}">
                <a14:useLocalDpi xmlns:a14="http://schemas.microsoft.com/office/drawing/2010/main" val="0"/>
              </a:ext>
            </a:extLst>
          </a:blip>
          <a:srcRect t="5443" b="10182"/>
          <a:stretch/>
        </p:blipFill>
        <p:spPr>
          <a:xfrm>
            <a:off x="0" y="0"/>
            <a:ext cx="12192000" cy="6858000"/>
          </a:xfrm>
          <a:prstGeom prst="rect">
            <a:avLst/>
          </a:prstGeom>
        </p:spPr>
      </p:pic>
      <p:sp>
        <p:nvSpPr>
          <p:cNvPr id="8" name="Rechteck 7">
            <a:extLst>
              <a:ext uri="{FF2B5EF4-FFF2-40B4-BE49-F238E27FC236}">
                <a16:creationId xmlns:a16="http://schemas.microsoft.com/office/drawing/2014/main" id="{45EE035E-BEBF-4EE4-8AD2-8229DF8187A5}"/>
              </a:ext>
            </a:extLst>
          </p:cNvPr>
          <p:cNvSpPr/>
          <p:nvPr/>
        </p:nvSpPr>
        <p:spPr>
          <a:xfrm>
            <a:off x="86628" y="88912"/>
            <a:ext cx="8593756" cy="1200329"/>
          </a:xfrm>
          <a:prstGeom prst="rect">
            <a:avLst/>
          </a:prstGeom>
        </p:spPr>
        <p:txBody>
          <a:bodyPr wrap="square">
            <a:spAutoFit/>
          </a:bodyPr>
          <a:lstStyle/>
          <a:p>
            <a:pPr lvl="0">
              <a:defRPr/>
            </a:pPr>
            <a:r>
              <a:rPr lang="de-CH" sz="3600" b="1" kern="0" dirty="0">
                <a:solidFill>
                  <a:prstClr val="white"/>
                </a:solidFill>
                <a:effectLst>
                  <a:glow rad="165100">
                    <a:prstClr val="white">
                      <a:lumMod val="50000"/>
                      <a:alpha val="38000"/>
                    </a:prstClr>
                  </a:glow>
                </a:effectLst>
                <a:latin typeface="Bahnschrift Light" panose="020B0502040204020203" pitchFamily="34" charset="0"/>
              </a:rPr>
              <a:t>Sauberes Trinkwasser dank mehr als 60 Brunnen in der ganzen Region.</a:t>
            </a:r>
            <a:endParaRPr lang="de-DE" sz="3600" b="1" kern="0" dirty="0">
              <a:solidFill>
                <a:prstClr val="white"/>
              </a:solidFill>
              <a:effectLst>
                <a:glow rad="165100">
                  <a:prstClr val="white">
                    <a:lumMod val="50000"/>
                    <a:alpha val="38000"/>
                  </a:prstClr>
                </a:glow>
              </a:effectLst>
              <a:latin typeface="Bahnschrift Light" panose="020B0502040204020203" pitchFamily="34" charset="0"/>
            </a:endParaRPr>
          </a:p>
        </p:txBody>
      </p:sp>
    </p:spTree>
    <p:extLst>
      <p:ext uri="{BB962C8B-B14F-4D97-AF65-F5344CB8AC3E}">
        <p14:creationId xmlns:p14="http://schemas.microsoft.com/office/powerpoint/2010/main" val="108973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9E62FCC-BEC1-4248-BA55-92E62479409F}"/>
              </a:ext>
            </a:extLst>
          </p:cNvPr>
          <p:cNvSpPr/>
          <p:nvPr/>
        </p:nvSpPr>
        <p:spPr>
          <a:xfrm>
            <a:off x="-28875" y="9625"/>
            <a:ext cx="3657600" cy="4031873"/>
          </a:xfrm>
          <a:prstGeom prst="rect">
            <a:avLst/>
          </a:prstGeom>
        </p:spPr>
        <p:txBody>
          <a:bodyPr wrap="square">
            <a:spAutoFit/>
          </a:bodyPr>
          <a:lstStyle/>
          <a:p>
            <a:pPr lvl="0">
              <a:defRPr/>
            </a:pPr>
            <a:r>
              <a:rPr lang="de-CH" sz="3200" b="1" kern="0" dirty="0">
                <a:solidFill>
                  <a:prstClr val="white"/>
                </a:solidFill>
                <a:effectLst>
                  <a:glow rad="165100">
                    <a:prstClr val="white">
                      <a:lumMod val="50000"/>
                      <a:alpha val="38000"/>
                    </a:prstClr>
                  </a:glow>
                </a:effectLst>
                <a:latin typeface="Bahnschrift Light" panose="020B0502040204020203" pitchFamily="34" charset="0"/>
              </a:rPr>
              <a:t>Anlaufstelle für grosse und kleine Patienten</a:t>
            </a:r>
          </a:p>
          <a:p>
            <a:pPr lvl="0">
              <a:defRPr/>
            </a:pPr>
            <a:endParaRPr lang="de-CH" sz="3200" b="1" kern="0" dirty="0">
              <a:solidFill>
                <a:prstClr val="white"/>
              </a:solidFill>
              <a:effectLst>
                <a:glow rad="165100">
                  <a:prstClr val="white">
                    <a:lumMod val="50000"/>
                    <a:alpha val="38000"/>
                  </a:prstClr>
                </a:glow>
              </a:effectLst>
              <a:latin typeface="Bahnschrift Light" panose="020B0502040204020203" pitchFamily="34" charset="0"/>
            </a:endParaRPr>
          </a:p>
          <a:p>
            <a:pPr lvl="0">
              <a:defRPr/>
            </a:pPr>
            <a:r>
              <a:rPr lang="de-CH" sz="3200" b="1" kern="0" dirty="0">
                <a:solidFill>
                  <a:prstClr val="white"/>
                </a:solidFill>
                <a:effectLst>
                  <a:glow rad="165100">
                    <a:prstClr val="white">
                      <a:lumMod val="50000"/>
                      <a:alpha val="38000"/>
                    </a:prstClr>
                  </a:glow>
                </a:effectLst>
                <a:latin typeface="Bahnschrift Light" panose="020B0502040204020203" pitchFamily="34" charset="0"/>
              </a:rPr>
              <a:t>Durchschn. Kosten für eine ambulante Behandlung:</a:t>
            </a:r>
          </a:p>
          <a:p>
            <a:pPr lvl="0">
              <a:defRPr/>
            </a:pPr>
            <a:r>
              <a:rPr lang="de-CH" sz="3200" b="1" kern="0" dirty="0">
                <a:solidFill>
                  <a:prstClr val="white"/>
                </a:solidFill>
                <a:effectLst>
                  <a:glow rad="165100">
                    <a:prstClr val="white">
                      <a:lumMod val="50000"/>
                      <a:alpha val="38000"/>
                    </a:prstClr>
                  </a:glow>
                </a:effectLst>
                <a:latin typeface="Bahnschrift Light" panose="020B0502040204020203" pitchFamily="34" charset="0"/>
              </a:rPr>
              <a:t>5 Franken</a:t>
            </a:r>
            <a:endParaRPr lang="de-DE" sz="3200" b="1" kern="0" dirty="0">
              <a:solidFill>
                <a:prstClr val="white"/>
              </a:solidFill>
              <a:effectLst>
                <a:glow rad="165100">
                  <a:prstClr val="white">
                    <a:lumMod val="50000"/>
                    <a:alpha val="38000"/>
                  </a:prstClr>
                </a:glow>
              </a:effectLst>
              <a:latin typeface="Bahnschrift Light" panose="020B0502040204020203" pitchFamily="34" charset="0"/>
            </a:endParaRPr>
          </a:p>
        </p:txBody>
      </p:sp>
      <p:pic>
        <p:nvPicPr>
          <p:cNvPr id="5" name="Grafik 4">
            <a:extLst>
              <a:ext uri="{FF2B5EF4-FFF2-40B4-BE49-F238E27FC236}">
                <a16:creationId xmlns:a16="http://schemas.microsoft.com/office/drawing/2014/main" id="{9279C0B2-C13F-40E7-8526-356743260A6C}"/>
              </a:ext>
            </a:extLst>
          </p:cNvPr>
          <p:cNvPicPr>
            <a:picLocks noChangeAspect="1"/>
          </p:cNvPicPr>
          <p:nvPr/>
        </p:nvPicPr>
        <p:blipFill rotWithShape="1">
          <a:blip r:embed="rId3">
            <a:extLst>
              <a:ext uri="{28A0092B-C50C-407E-A947-70E740481C1C}">
                <a14:useLocalDpi xmlns:a14="http://schemas.microsoft.com/office/drawing/2010/main" val="0"/>
              </a:ext>
            </a:extLst>
          </a:blip>
          <a:srcRect l="5799" r="10198"/>
          <a:stretch/>
        </p:blipFill>
        <p:spPr>
          <a:xfrm>
            <a:off x="3548513" y="0"/>
            <a:ext cx="8643487" cy="6858000"/>
          </a:xfrm>
          <a:prstGeom prst="rect">
            <a:avLst/>
          </a:prstGeom>
        </p:spPr>
      </p:pic>
    </p:spTree>
    <p:extLst>
      <p:ext uri="{BB962C8B-B14F-4D97-AF65-F5344CB8AC3E}">
        <p14:creationId xmlns:p14="http://schemas.microsoft.com/office/powerpoint/2010/main" val="114910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FCF9170-E66B-4885-8FD2-36A4D412B7DC}"/>
              </a:ext>
            </a:extLst>
          </p:cNvPr>
          <p:cNvPicPr>
            <a:picLocks noChangeAspect="1"/>
          </p:cNvPicPr>
          <p:nvPr/>
        </p:nvPicPr>
        <p:blipFill rotWithShape="1">
          <a:blip r:embed="rId3">
            <a:extLst>
              <a:ext uri="{28A0092B-C50C-407E-A947-70E740481C1C}">
                <a14:useLocalDpi xmlns:a14="http://schemas.microsoft.com/office/drawing/2010/main" val="0"/>
              </a:ext>
            </a:extLst>
          </a:blip>
          <a:srcRect t="10098" b="5505"/>
          <a:stretch/>
        </p:blipFill>
        <p:spPr>
          <a:xfrm>
            <a:off x="0" y="0"/>
            <a:ext cx="12192000" cy="6858000"/>
          </a:xfrm>
          <a:prstGeom prst="rect">
            <a:avLst/>
          </a:prstGeom>
        </p:spPr>
      </p:pic>
      <p:sp>
        <p:nvSpPr>
          <p:cNvPr id="10" name="Rechteck 9">
            <a:extLst>
              <a:ext uri="{FF2B5EF4-FFF2-40B4-BE49-F238E27FC236}">
                <a16:creationId xmlns:a16="http://schemas.microsoft.com/office/drawing/2014/main" id="{1AE3C76D-11A9-4618-8271-14D08E503EDF}"/>
              </a:ext>
            </a:extLst>
          </p:cNvPr>
          <p:cNvSpPr/>
          <p:nvPr/>
        </p:nvSpPr>
        <p:spPr>
          <a:xfrm>
            <a:off x="6204155" y="4975855"/>
            <a:ext cx="5827723" cy="1754326"/>
          </a:xfrm>
          <a:prstGeom prst="rect">
            <a:avLst/>
          </a:prstGeom>
        </p:spPr>
        <p:txBody>
          <a:bodyPr wrap="square">
            <a:spAutoFit/>
          </a:bodyPr>
          <a:lstStyle/>
          <a:p>
            <a:pPr lvl="0" algn="r">
              <a:defRPr/>
            </a:pPr>
            <a:r>
              <a:rPr lang="de-CH" sz="3600" b="1" kern="0" dirty="0">
                <a:solidFill>
                  <a:prstClr val="white"/>
                </a:solidFill>
                <a:effectLst>
                  <a:glow rad="165100">
                    <a:prstClr val="white">
                      <a:lumMod val="50000"/>
                      <a:alpha val="38000"/>
                    </a:prstClr>
                  </a:glow>
                </a:effectLst>
                <a:latin typeface="Bahnschrift Light" panose="020B0502040204020203" pitchFamily="34" charset="0"/>
              </a:rPr>
              <a:t>In der Geburtsabteilung kommen jährlich mehr als 700 Kinder zur Welt.</a:t>
            </a:r>
            <a:endParaRPr lang="de-DE" sz="3600" b="1" kern="0" dirty="0">
              <a:solidFill>
                <a:prstClr val="white"/>
              </a:solidFill>
              <a:effectLst>
                <a:glow rad="165100">
                  <a:prstClr val="white">
                    <a:lumMod val="50000"/>
                    <a:alpha val="38000"/>
                  </a:prstClr>
                </a:glow>
              </a:effectLst>
              <a:latin typeface="Bahnschrift Light" panose="020B0502040204020203" pitchFamily="34" charset="0"/>
            </a:endParaRPr>
          </a:p>
        </p:txBody>
      </p:sp>
    </p:spTree>
    <p:extLst>
      <p:ext uri="{BB962C8B-B14F-4D97-AF65-F5344CB8AC3E}">
        <p14:creationId xmlns:p14="http://schemas.microsoft.com/office/powerpoint/2010/main" val="215411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1AE3C76D-11A9-4618-8271-14D08E503EDF}"/>
              </a:ext>
            </a:extLst>
          </p:cNvPr>
          <p:cNvSpPr/>
          <p:nvPr/>
        </p:nvSpPr>
        <p:spPr>
          <a:xfrm>
            <a:off x="6204155" y="4975855"/>
            <a:ext cx="5827723" cy="1754326"/>
          </a:xfrm>
          <a:prstGeom prst="rect">
            <a:avLst/>
          </a:prstGeom>
        </p:spPr>
        <p:txBody>
          <a:bodyPr wrap="square">
            <a:spAutoFit/>
          </a:bodyPr>
          <a:lstStyle/>
          <a:p>
            <a:pPr lvl="0" algn="r">
              <a:defRPr/>
            </a:pPr>
            <a:r>
              <a:rPr lang="de-CH" sz="3600" b="1" kern="0" dirty="0">
                <a:solidFill>
                  <a:prstClr val="white"/>
                </a:solidFill>
                <a:effectLst>
                  <a:glow rad="165100">
                    <a:prstClr val="white">
                      <a:lumMod val="50000"/>
                      <a:alpha val="38000"/>
                    </a:prstClr>
                  </a:glow>
                </a:effectLst>
                <a:latin typeface="Bahnschrift Light" panose="020B0502040204020203" pitchFamily="34" charset="0"/>
              </a:rPr>
              <a:t>In der Geburtsabteilung kommen jährlich mehr als 700 Kinder zur Welt.</a:t>
            </a:r>
            <a:endParaRPr lang="de-DE" sz="3600" b="1" kern="0" dirty="0">
              <a:solidFill>
                <a:prstClr val="white"/>
              </a:solidFill>
              <a:effectLst>
                <a:glow rad="165100">
                  <a:prstClr val="white">
                    <a:lumMod val="50000"/>
                    <a:alpha val="38000"/>
                  </a:prstClr>
                </a:glow>
              </a:effectLst>
              <a:latin typeface="Bahnschrift Light" panose="020B0502040204020203" pitchFamily="34" charset="0"/>
            </a:endParaRPr>
          </a:p>
        </p:txBody>
      </p:sp>
      <p:pic>
        <p:nvPicPr>
          <p:cNvPr id="3" name="Grafik 2">
            <a:extLst>
              <a:ext uri="{FF2B5EF4-FFF2-40B4-BE49-F238E27FC236}">
                <a16:creationId xmlns:a16="http://schemas.microsoft.com/office/drawing/2014/main" id="{7ABBAA81-B427-41A9-B95C-AC04AE0096ED}"/>
              </a:ext>
            </a:extLst>
          </p:cNvPr>
          <p:cNvPicPr>
            <a:picLocks noChangeAspect="1"/>
          </p:cNvPicPr>
          <p:nvPr/>
        </p:nvPicPr>
        <p:blipFill rotWithShape="1">
          <a:blip r:embed="rId3">
            <a:extLst>
              <a:ext uri="{28A0092B-C50C-407E-A947-70E740481C1C}">
                <a14:useLocalDpi xmlns:a14="http://schemas.microsoft.com/office/drawing/2010/main" val="0"/>
              </a:ext>
            </a:extLst>
          </a:blip>
          <a:srcRect t="7802" b="7802"/>
          <a:stretch/>
        </p:blipFill>
        <p:spPr>
          <a:xfrm>
            <a:off x="0" y="0"/>
            <a:ext cx="12192000" cy="6858000"/>
          </a:xfrm>
          <a:prstGeom prst="rect">
            <a:avLst/>
          </a:prstGeom>
        </p:spPr>
      </p:pic>
      <p:sp>
        <p:nvSpPr>
          <p:cNvPr id="7" name="Rechteck 6">
            <a:extLst>
              <a:ext uri="{FF2B5EF4-FFF2-40B4-BE49-F238E27FC236}">
                <a16:creationId xmlns:a16="http://schemas.microsoft.com/office/drawing/2014/main" id="{E8042345-DB67-450A-8781-CF89168D1A0A}"/>
              </a:ext>
            </a:extLst>
          </p:cNvPr>
          <p:cNvSpPr/>
          <p:nvPr/>
        </p:nvSpPr>
        <p:spPr>
          <a:xfrm>
            <a:off x="80884" y="77002"/>
            <a:ext cx="5827723" cy="1754326"/>
          </a:xfrm>
          <a:prstGeom prst="rect">
            <a:avLst/>
          </a:prstGeom>
        </p:spPr>
        <p:txBody>
          <a:bodyPr wrap="square">
            <a:spAutoFit/>
          </a:bodyPr>
          <a:lstStyle/>
          <a:p>
            <a:pPr lvl="0">
              <a:defRPr/>
            </a:pPr>
            <a:r>
              <a:rPr lang="de-CH" sz="3600" b="1" kern="0" dirty="0">
                <a:solidFill>
                  <a:prstClr val="white"/>
                </a:solidFill>
                <a:effectLst>
                  <a:glow rad="165100">
                    <a:prstClr val="white">
                      <a:lumMod val="50000"/>
                      <a:alpha val="38000"/>
                    </a:prstClr>
                  </a:glow>
                </a:effectLst>
                <a:latin typeface="Bahnschrift Light" panose="020B0502040204020203" pitchFamily="34" charset="0"/>
              </a:rPr>
              <a:t>Saubere Toiletten sind ein Schlüssel zu besserer Gesundheit.</a:t>
            </a:r>
            <a:endParaRPr lang="de-DE" sz="3600" b="1" kern="0" dirty="0">
              <a:solidFill>
                <a:prstClr val="white"/>
              </a:solidFill>
              <a:effectLst>
                <a:glow rad="165100">
                  <a:prstClr val="white">
                    <a:lumMod val="50000"/>
                    <a:alpha val="38000"/>
                  </a:prstClr>
                </a:glow>
              </a:effectLst>
              <a:latin typeface="Bahnschrift Light" panose="020B0502040204020203" pitchFamily="34" charset="0"/>
            </a:endParaRPr>
          </a:p>
        </p:txBody>
      </p:sp>
    </p:spTree>
    <p:extLst>
      <p:ext uri="{BB962C8B-B14F-4D97-AF65-F5344CB8AC3E}">
        <p14:creationId xmlns:p14="http://schemas.microsoft.com/office/powerpoint/2010/main" val="415287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89CC5D4-D280-466C-9EAF-F47743B7472E}"/>
              </a:ext>
            </a:extLst>
          </p:cNvPr>
          <p:cNvSpPr/>
          <p:nvPr/>
        </p:nvSpPr>
        <p:spPr>
          <a:xfrm>
            <a:off x="7348776" y="37988"/>
            <a:ext cx="4892636" cy="8094524"/>
          </a:xfrm>
          <a:prstGeom prst="rect">
            <a:avLst/>
          </a:prstGeom>
        </p:spPr>
        <p:txBody>
          <a:bodyPr wrap="square">
            <a:spAutoFit/>
          </a:bodyPr>
          <a:lstStyle/>
          <a:p>
            <a:r>
              <a:rPr lang="de-CH" sz="3200" dirty="0">
                <a:solidFill>
                  <a:schemeClr val="bg1"/>
                </a:solidFill>
                <a:latin typeface="Bahnschrift Light SemiCondensed" panose="020B0502040204020203" pitchFamily="34" charset="0"/>
              </a:rPr>
              <a:t>Die Mission am Nil hilft benachteiligten Menschen in sechs Ländern:</a:t>
            </a:r>
          </a:p>
          <a:p>
            <a:endParaRPr lang="de-CH" sz="3200" dirty="0">
              <a:solidFill>
                <a:schemeClr val="bg1"/>
              </a:solidFill>
              <a:latin typeface="Bahnschrift Light SemiCondensed" panose="020B0502040204020203" pitchFamily="34" charset="0"/>
            </a:endParaRPr>
          </a:p>
          <a:p>
            <a:pPr marL="457200" indent="-457200">
              <a:buFont typeface="Arial" panose="020B0604020202020204" pitchFamily="34" charset="0"/>
              <a:buChar char="•"/>
            </a:pPr>
            <a:r>
              <a:rPr lang="de-CH" sz="3200" dirty="0">
                <a:solidFill>
                  <a:schemeClr val="bg1"/>
                </a:solidFill>
                <a:latin typeface="Bahnschrift Light SemiCondensed" panose="020B0502040204020203" pitchFamily="34" charset="0"/>
              </a:rPr>
              <a:t>Ägypten</a:t>
            </a:r>
          </a:p>
          <a:p>
            <a:pPr marL="457200" indent="-457200">
              <a:buFont typeface="Arial" panose="020B0604020202020204" pitchFamily="34" charset="0"/>
              <a:buChar char="•"/>
            </a:pPr>
            <a:r>
              <a:rPr lang="de-CH" sz="3200" dirty="0">
                <a:solidFill>
                  <a:schemeClr val="bg1"/>
                </a:solidFill>
                <a:latin typeface="Bahnschrift Light SemiCondensed" panose="020B0502040204020203" pitchFamily="34" charset="0"/>
              </a:rPr>
              <a:t>Sudan</a:t>
            </a:r>
          </a:p>
          <a:p>
            <a:pPr marL="457200" indent="-457200">
              <a:buFont typeface="Arial" panose="020B0604020202020204" pitchFamily="34" charset="0"/>
              <a:buChar char="•"/>
            </a:pPr>
            <a:r>
              <a:rPr lang="de-CH" sz="3200" dirty="0">
                <a:solidFill>
                  <a:schemeClr val="bg1"/>
                </a:solidFill>
                <a:latin typeface="Bahnschrift Light SemiCondensed" panose="020B0502040204020203" pitchFamily="34" charset="0"/>
              </a:rPr>
              <a:t>Eritrea</a:t>
            </a:r>
          </a:p>
          <a:p>
            <a:pPr marL="457200" indent="-457200">
              <a:buFont typeface="Arial" panose="020B0604020202020204" pitchFamily="34" charset="0"/>
              <a:buChar char="•"/>
            </a:pPr>
            <a:r>
              <a:rPr lang="de-CH" sz="3200" dirty="0">
                <a:solidFill>
                  <a:schemeClr val="bg1"/>
                </a:solidFill>
                <a:latin typeface="Bahnschrift Light SemiCondensed" panose="020B0502040204020203" pitchFamily="34" charset="0"/>
              </a:rPr>
              <a:t>Äthiopien</a:t>
            </a:r>
          </a:p>
          <a:p>
            <a:pPr marL="457200" indent="-457200">
              <a:buFont typeface="Arial" panose="020B0604020202020204" pitchFamily="34" charset="0"/>
              <a:buChar char="•"/>
            </a:pPr>
            <a:r>
              <a:rPr lang="de-CH" sz="3200" dirty="0">
                <a:solidFill>
                  <a:schemeClr val="bg1"/>
                </a:solidFill>
                <a:latin typeface="Bahnschrift Light SemiCondensed" panose="020B0502040204020203" pitchFamily="34" charset="0"/>
              </a:rPr>
              <a:t>Dem. Rep. Kongo</a:t>
            </a:r>
          </a:p>
          <a:p>
            <a:pPr marL="457200" indent="-457200">
              <a:buFont typeface="Arial" panose="020B0604020202020204" pitchFamily="34" charset="0"/>
              <a:buChar char="•"/>
            </a:pPr>
            <a:r>
              <a:rPr lang="de-CH" sz="3200" dirty="0">
                <a:solidFill>
                  <a:schemeClr val="bg1"/>
                </a:solidFill>
                <a:latin typeface="Bahnschrift Light SemiCondensed" panose="020B0502040204020203" pitchFamily="34" charset="0"/>
              </a:rPr>
              <a:t>Tansania</a:t>
            </a:r>
          </a:p>
          <a:p>
            <a:pPr marL="457200" indent="-457200">
              <a:buFont typeface="Arial" panose="020B0604020202020204" pitchFamily="34" charset="0"/>
              <a:buChar char="•"/>
            </a:pPr>
            <a:endParaRPr lang="de-CH" sz="3200" dirty="0">
              <a:solidFill>
                <a:schemeClr val="bg1"/>
              </a:solidFill>
              <a:latin typeface="Bahnschrift SemiBold SemiConden" panose="020B0502040204020203" pitchFamily="34" charset="0"/>
            </a:endParaRPr>
          </a:p>
          <a:p>
            <a:r>
              <a:rPr lang="de-CH" sz="4400" dirty="0">
                <a:solidFill>
                  <a:schemeClr val="bg1"/>
                </a:solidFill>
                <a:latin typeface="Bahnschrift Light SemiCondensed" panose="020B0502040204020203" pitchFamily="34" charset="0"/>
              </a:rPr>
              <a:t>Herzlichen Dank für</a:t>
            </a:r>
          </a:p>
          <a:p>
            <a:r>
              <a:rPr lang="de-CH" sz="4400" dirty="0">
                <a:solidFill>
                  <a:schemeClr val="bg1"/>
                </a:solidFill>
                <a:latin typeface="Bahnschrift Light SemiCondensed" panose="020B0502040204020203" pitchFamily="34" charset="0"/>
              </a:rPr>
              <a:t>Ihre Unterstützung!</a:t>
            </a:r>
          </a:p>
          <a:p>
            <a:endParaRPr lang="de-CH" sz="3200" dirty="0">
              <a:solidFill>
                <a:schemeClr val="bg1"/>
              </a:solidFill>
              <a:latin typeface="Bahnschrift SemiBold SemiConden" panose="020B0502040204020203" pitchFamily="34" charset="0"/>
            </a:endParaRPr>
          </a:p>
          <a:p>
            <a:endParaRPr lang="de-CH" sz="2000" i="1" dirty="0">
              <a:solidFill>
                <a:schemeClr val="bg1"/>
              </a:solidFill>
            </a:endParaRPr>
          </a:p>
          <a:p>
            <a:endParaRPr lang="de-CH" sz="2800" dirty="0">
              <a:solidFill>
                <a:schemeClr val="bg1"/>
              </a:solidFill>
            </a:endParaRPr>
          </a:p>
        </p:txBody>
      </p:sp>
      <p:sp>
        <p:nvSpPr>
          <p:cNvPr id="6" name="Titel 1">
            <a:extLst>
              <a:ext uri="{FF2B5EF4-FFF2-40B4-BE49-F238E27FC236}">
                <a16:creationId xmlns:a16="http://schemas.microsoft.com/office/drawing/2014/main" id="{4CF6AC3F-AC34-41A7-BE29-B03977D3C53B}"/>
              </a:ext>
            </a:extLst>
          </p:cNvPr>
          <p:cNvSpPr txBox="1">
            <a:spLocks/>
          </p:cNvSpPr>
          <p:nvPr/>
        </p:nvSpPr>
        <p:spPr>
          <a:xfrm>
            <a:off x="615680" y="6310147"/>
            <a:ext cx="3600400" cy="515235"/>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CH" sz="4400" b="1" i="0" u="none" strike="noStrike" kern="1200" cap="none" spc="0" normalizeH="0" baseline="0" noProof="0" dirty="0">
                <a:ln>
                  <a:noFill/>
                </a:ln>
                <a:solidFill>
                  <a:schemeClr val="bg1"/>
                </a:solidFill>
                <a:effectLst/>
                <a:uLnTx/>
                <a:uFillTx/>
                <a:latin typeface="Bahnschrift SemiBold" panose="020B0502040204020203" pitchFamily="34" charset="0"/>
              </a:rPr>
              <a:t>Mission am Nil International</a:t>
            </a:r>
            <a:br>
              <a:rPr kumimoji="0" lang="de-CH" sz="4400" b="1" i="0" u="none" strike="noStrike" kern="1200" cap="none" spc="0" normalizeH="0" baseline="0" noProof="0" dirty="0">
                <a:ln>
                  <a:noFill/>
                </a:ln>
                <a:solidFill>
                  <a:schemeClr val="bg1"/>
                </a:solidFill>
                <a:effectLst/>
                <a:uLnTx/>
                <a:uFillTx/>
                <a:latin typeface="Calibri Light" panose="020F0302020204030204"/>
                <a:ea typeface="+mj-ea"/>
                <a:cs typeface="+mj-cs"/>
              </a:rPr>
            </a:br>
            <a:r>
              <a:rPr lang="de-CH" sz="2700" dirty="0">
                <a:solidFill>
                  <a:schemeClr val="bg1"/>
                </a:solidFill>
                <a:latin typeface="Bahnschrift" panose="020B0502040204020203" pitchFamily="34" charset="0"/>
              </a:rPr>
              <a:t>www.mn-international.org</a:t>
            </a:r>
            <a:endParaRPr kumimoji="0" lang="de-CH" sz="2700" b="1" i="0" u="none" strike="noStrike" kern="1200" cap="none" spc="0" normalizeH="0" baseline="0" noProof="0" dirty="0">
              <a:ln>
                <a:noFill/>
              </a:ln>
              <a:solidFill>
                <a:schemeClr val="bg1"/>
              </a:solidFill>
              <a:effectLst/>
              <a:uLnTx/>
              <a:uFillTx/>
              <a:latin typeface="Bahnschrift" panose="020B0502040204020203" pitchFamily="34" charset="0"/>
            </a:endParaRPr>
          </a:p>
        </p:txBody>
      </p:sp>
      <p:pic>
        <p:nvPicPr>
          <p:cNvPr id="7" name="Picture 2" descr="R:\Vorlagen\Logo\1 Logo MN\01- Logos HPZ 7-13\MN_Logo_hellblau-blau\MN_Logo-hellbl-bl.png">
            <a:extLst>
              <a:ext uri="{FF2B5EF4-FFF2-40B4-BE49-F238E27FC236}">
                <a16:creationId xmlns:a16="http://schemas.microsoft.com/office/drawing/2014/main" id="{00A3A985-2E45-4690-A655-09A846A603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624" y="5828531"/>
            <a:ext cx="646895" cy="87179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66B6DF41-BC32-41ED-B24F-1ACA332B3FB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699" y="123753"/>
            <a:ext cx="6296187" cy="6734247"/>
          </a:xfrm>
          <a:prstGeom prst="rect">
            <a:avLst/>
          </a:prstGeom>
          <a:noFill/>
        </p:spPr>
      </p:pic>
      <p:sp>
        <p:nvSpPr>
          <p:cNvPr id="5" name="Ellipse 4">
            <a:extLst>
              <a:ext uri="{FF2B5EF4-FFF2-40B4-BE49-F238E27FC236}">
                <a16:creationId xmlns:a16="http://schemas.microsoft.com/office/drawing/2014/main" id="{8549B478-D7A6-4A76-AA77-4E8F0263AA49}"/>
              </a:ext>
            </a:extLst>
          </p:cNvPr>
          <p:cNvSpPr/>
          <p:nvPr/>
        </p:nvSpPr>
        <p:spPr>
          <a:xfrm>
            <a:off x="5693667" y="2521819"/>
            <a:ext cx="617507" cy="6203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6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Breitbild</PresentationFormat>
  <Paragraphs>40</Paragraphs>
  <Slides>6</Slides>
  <Notes>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vt:i4>
      </vt:variant>
    </vt:vector>
  </HeadingPairs>
  <TitlesOfParts>
    <vt:vector size="16" baseType="lpstr">
      <vt:lpstr>Architects Daughter</vt:lpstr>
      <vt:lpstr>Arial</vt:lpstr>
      <vt:lpstr>Bahnschrift</vt:lpstr>
      <vt:lpstr>Bahnschrift Light</vt:lpstr>
      <vt:lpstr>Bahnschrift Light SemiCondensed</vt:lpstr>
      <vt:lpstr>Bahnschrift SemiBold</vt:lpstr>
      <vt:lpstr>Bahnschrift SemiBold SemiConden</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Mathias Rellstab</dc:creator>
  <cp:lastModifiedBy>Mathias Rellstab</cp:lastModifiedBy>
  <cp:revision>109</cp:revision>
  <dcterms:created xsi:type="dcterms:W3CDTF">2022-09-12T12:29:13Z</dcterms:created>
  <dcterms:modified xsi:type="dcterms:W3CDTF">2023-09-21T09:19:32Z</dcterms:modified>
</cp:coreProperties>
</file>